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9" r:id="rId4"/>
    <p:sldId id="260" r:id="rId5"/>
    <p:sldId id="270" r:id="rId6"/>
    <p:sldId id="261" r:id="rId7"/>
    <p:sldId id="288" r:id="rId8"/>
    <p:sldId id="267" r:id="rId9"/>
    <p:sldId id="271" r:id="rId10"/>
    <p:sldId id="287" r:id="rId11"/>
    <p:sldId id="296" r:id="rId12"/>
    <p:sldId id="272" r:id="rId13"/>
    <p:sldId id="297" r:id="rId14"/>
    <p:sldId id="291" r:id="rId15"/>
    <p:sldId id="298" r:id="rId16"/>
    <p:sldId id="294" r:id="rId17"/>
    <p:sldId id="292" r:id="rId18"/>
    <p:sldId id="299" r:id="rId19"/>
    <p:sldId id="295" r:id="rId20"/>
    <p:sldId id="300" r:id="rId21"/>
    <p:sldId id="301" r:id="rId22"/>
    <p:sldId id="304" r:id="rId23"/>
    <p:sldId id="302" r:id="rId24"/>
    <p:sldId id="293" r:id="rId25"/>
    <p:sldId id="303" r:id="rId26"/>
    <p:sldId id="305" r:id="rId27"/>
    <p:sldId id="286" r:id="rId28"/>
    <p:sldId id="274" r:id="rId29"/>
    <p:sldId id="279" r:id="rId30"/>
    <p:sldId id="30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01D4-EDEC-4AC4-BAF3-106A51ECCD97}" type="datetimeFigureOut">
              <a:rPr lang="ru-RU" smtClean="0"/>
              <a:pPr/>
              <a:t>26.08.2017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BE2CC-FD0E-4245-A1F1-7B11B0D6A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86;&#1088;&#1075;%20&#1084;&#1086;&#1084;&#1077;&#1085;&#1090;.wmv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84;&#1086;&#1090;&#1080;&#1074;&#1072;&#1094;&#1080;&#1103;1.wm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84;&#1086;&#1090;&#1080;&#1074;&#1072;&#1094;&#1080;&#1103;%202.wmv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79;&#1072;&#1082;&#1088;&#1077;&#1087;&#1083;&#1077;&#1085;&#1080;&#1077;%20&#1084;&#1072;&#1090;&#1077;&#1088;&#1080;&#1072;&#1083;&#1072;.wmv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82;&#1086;&#1085;&#1090;&#1088;&#1086;&#1083;&#1100;%20&#1076;&#1077;&#1103;&#1090;&#1077;&#1083;&#1100;&#1085;&#1086;&#1089;&#1090;&#1080;.wmv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86;&#1096;&#1072;\Desktop\&#1089;&#1077;&#1084;&#1080;&#1085;&#1072;&#1088;%2028.08.17\&#1092;&#1088;&#1072;&#1075;&#1084;&#1077;&#1085;&#1090;&#1099;%20&#1091;&#1088;&#1086;&#1082;&#1072;\&#1088;&#1077;&#1092;&#1083;&#1077;&#1082;&#1089;&#1080;&#1103;.wmv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1556792"/>
            <a:ext cx="8572560" cy="4531280"/>
            <a:chOff x="1115616" y="2146448"/>
            <a:chExt cx="7165477" cy="437026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870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Системно-деятельностный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подход на уроках ИЗО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4646622"/>
              <a:ext cx="5084703" cy="1870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Осипенко Анна Александровна, 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технологии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</a:t>
              </a:r>
              <a:r>
                <a:rPr lang="ru-RU" sz="2400" b="1" dirty="0" err="1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Толмачёвская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№61» 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Новосибирского </a:t>
              </a: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2017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Понятие </a:t>
            </a:r>
            <a:r>
              <a:rPr lang="ru-RU" b="1" dirty="0" err="1" smtClean="0">
                <a:solidFill>
                  <a:srgbClr val="002060"/>
                </a:solidFill>
              </a:rPr>
              <a:t>системно-деятельностного</a:t>
            </a:r>
            <a:r>
              <a:rPr lang="ru-RU" b="1" dirty="0" smtClean="0">
                <a:solidFill>
                  <a:srgbClr val="002060"/>
                </a:solidFill>
              </a:rPr>
              <a:t> подхода и его цели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Системно-деятельностный</a:t>
            </a:r>
            <a:r>
              <a:rPr lang="ru-RU" dirty="0" smtClean="0"/>
              <a:t> подход – это такой метод, при котором ученик является активным субъектом педагогического процесса. При этом преподавателю важно самоопределение </a:t>
            </a:r>
            <a:r>
              <a:rPr lang="ru-RU" dirty="0" smtClean="0"/>
              <a:t>обучающегося </a:t>
            </a:r>
            <a:r>
              <a:rPr lang="ru-RU" dirty="0" smtClean="0"/>
              <a:t>в процессе обучения. </a:t>
            </a:r>
          </a:p>
          <a:p>
            <a:r>
              <a:rPr lang="ru-RU" dirty="0" smtClean="0"/>
              <a:t>Главная цель </a:t>
            </a:r>
            <a:r>
              <a:rPr lang="ru-RU" dirty="0" err="1" smtClean="0"/>
              <a:t>системно-деятельностного</a:t>
            </a:r>
            <a:r>
              <a:rPr lang="ru-RU" dirty="0" smtClean="0"/>
              <a:t> подхода в обучении состоит в том, чтобы пробудить у человека интерес к предмету и процессу обучения, а также развить у него навыки самообразования.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Задача учителей изобразительного искусства не дать объем знаний, а научить учиться, т.е. сформировать универсальные учебные действия (способность к самостоятельному усвоению новых знаний и умений.)</a:t>
            </a:r>
          </a:p>
          <a:p>
            <a:r>
              <a:rPr lang="ru-RU" dirty="0" smtClean="0"/>
              <a:t> Как в притче: «Не дать голодным рыбу, а дать удочку и научить ловить».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Основа ФГОС - </a:t>
            </a:r>
            <a:r>
              <a:rPr lang="ru-RU" b="1" dirty="0" err="1" smtClean="0">
                <a:solidFill>
                  <a:srgbClr val="002060"/>
                </a:solidFill>
              </a:rPr>
              <a:t>системно-деятельностный</a:t>
            </a:r>
            <a:r>
              <a:rPr lang="ru-RU" b="1" dirty="0" smtClean="0">
                <a:solidFill>
                  <a:srgbClr val="002060"/>
                </a:solidFill>
              </a:rPr>
              <a:t> подход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600200"/>
            <a:ext cx="8388424" cy="492514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ФГОС ставит перед учителями новые задачи:</a:t>
            </a:r>
          </a:p>
          <a:p>
            <a:r>
              <a:rPr lang="ru-RU" dirty="0" smtClean="0"/>
              <a:t> Развитие и воспитание личности в соответствии с требованиями современного информационного сообщества. </a:t>
            </a:r>
          </a:p>
          <a:p>
            <a:r>
              <a:rPr lang="ru-RU" dirty="0" smtClean="0"/>
              <a:t>Развитие у школьников способности самостоятельно получать и обрабатывать информацию по учебным вопросам.</a:t>
            </a:r>
          </a:p>
          <a:p>
            <a:r>
              <a:rPr lang="ru-RU" dirty="0" smtClean="0"/>
              <a:t> Индивидуальный подход к ученикам. </a:t>
            </a:r>
          </a:p>
          <a:p>
            <a:r>
              <a:rPr lang="ru-RU" dirty="0" smtClean="0"/>
              <a:t>Развитие коммуникативных навыков у учащихся. </a:t>
            </a:r>
          </a:p>
          <a:p>
            <a:r>
              <a:rPr lang="ru-RU" dirty="0" smtClean="0"/>
              <a:t>Ориентировка на применение творческого подхода при осуществлении педагогической деятельности.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800080"/>
                </a:solidFill>
              </a:rPr>
              <a:t>Главная цель уроков ИЗО при системно - </a:t>
            </a:r>
            <a:r>
              <a:rPr lang="ru-RU" sz="3600" b="1" dirty="0" err="1" smtClean="0">
                <a:solidFill>
                  <a:srgbClr val="800080"/>
                </a:solidFill>
              </a:rPr>
              <a:t>деятельностном</a:t>
            </a:r>
            <a:r>
              <a:rPr lang="ru-RU" sz="3600" b="1" dirty="0" smtClean="0">
                <a:solidFill>
                  <a:srgbClr val="800080"/>
                </a:solidFill>
              </a:rPr>
              <a:t> обучении – это создание условий для проявления познавательной активности </a:t>
            </a:r>
            <a:r>
              <a:rPr lang="ru-RU" sz="3600" b="1" dirty="0" smtClean="0">
                <a:solidFill>
                  <a:srgbClr val="800080"/>
                </a:solidFill>
              </a:rPr>
              <a:t>обучающихся</a:t>
            </a:r>
            <a:r>
              <a:rPr lang="ru-RU" sz="3600" b="1" dirty="0" smtClean="0">
                <a:solidFill>
                  <a:srgbClr val="800080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 основные задачи:</a:t>
            </a:r>
          </a:p>
          <a:p>
            <a:r>
              <a:rPr lang="ru-RU" dirty="0" smtClean="0"/>
              <a:t> создание атмосферы увлеченности и творчества на каждом уроке, </a:t>
            </a:r>
          </a:p>
          <a:p>
            <a:r>
              <a:rPr lang="ru-RU" dirty="0" smtClean="0"/>
              <a:t>развитие компетентной личности путем включения ее в различные виды ценностной человеческой деятельности, формирование художественной культуры как неотъемлемой части культуры духовной.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Основные принципы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err="1" smtClean="0">
                <a:solidFill>
                  <a:srgbClr val="C00000"/>
                </a:solidFill>
              </a:rPr>
              <a:t>системно-деятельностного</a:t>
            </a:r>
            <a:r>
              <a:rPr lang="ru-RU" b="1" dirty="0" smtClean="0">
                <a:solidFill>
                  <a:srgbClr val="C00000"/>
                </a:solidFill>
              </a:rPr>
              <a:t> подхода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420888"/>
            <a:ext cx="6707088" cy="3705275"/>
          </a:xfrm>
        </p:spPr>
        <p:txBody>
          <a:bodyPr/>
          <a:lstStyle/>
          <a:p>
            <a:r>
              <a:rPr lang="ru-RU" dirty="0" smtClean="0"/>
              <a:t>Принцип деятельности; </a:t>
            </a:r>
          </a:p>
          <a:p>
            <a:r>
              <a:rPr lang="ru-RU" dirty="0" smtClean="0"/>
              <a:t>Принцип системности; </a:t>
            </a:r>
          </a:p>
          <a:p>
            <a:r>
              <a:rPr lang="ru-RU" dirty="0" smtClean="0"/>
              <a:t>Принцип минимакса; </a:t>
            </a:r>
          </a:p>
          <a:p>
            <a:r>
              <a:rPr lang="ru-RU" dirty="0" smtClean="0"/>
              <a:t>Принцип психологического комфорта; </a:t>
            </a:r>
          </a:p>
          <a:p>
            <a:r>
              <a:rPr lang="ru-RU" dirty="0" smtClean="0"/>
              <a:t>Принцип творчества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>
                <a:solidFill>
                  <a:srgbClr val="800080"/>
                </a:solidFill>
              </a:rPr>
              <a:t>Системно-деятельностный</a:t>
            </a:r>
            <a:r>
              <a:rPr lang="ru-RU" sz="4000" b="1" dirty="0" smtClean="0">
                <a:solidFill>
                  <a:srgbClr val="800080"/>
                </a:solidFill>
              </a:rPr>
              <a:t> подход в рамках уроков ИЗО базируется на следующих принципах: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позиция учителя: к классу не с ответом (готовые знания, умения, навыки), а с вопросом.</a:t>
            </a:r>
          </a:p>
          <a:p>
            <a:r>
              <a:rPr lang="ru-RU" dirty="0" smtClean="0"/>
              <a:t>позиция ученика: за познание мира (в специально организованных для этого условиях).</a:t>
            </a:r>
          </a:p>
          <a:p>
            <a:r>
              <a:rPr lang="ru-RU" dirty="0" smtClean="0"/>
              <a:t>учебная задача – </a:t>
            </a:r>
            <a:r>
              <a:rPr lang="ru-RU" dirty="0" err="1" smtClean="0"/>
              <a:t>задача</a:t>
            </a:r>
            <a:r>
              <a:rPr lang="ru-RU" dirty="0" smtClean="0"/>
              <a:t>, решая которую ребенок выполняет цели учителя.</a:t>
            </a:r>
          </a:p>
          <a:p>
            <a:r>
              <a:rPr lang="ru-RU" dirty="0" smtClean="0"/>
              <a:t>учебная деятельность – управляемый учебный процесс.</a:t>
            </a:r>
          </a:p>
          <a:p>
            <a:r>
              <a:rPr lang="ru-RU" dirty="0" smtClean="0"/>
              <a:t>учебное действие – </a:t>
            </a:r>
            <a:r>
              <a:rPr lang="ru-RU" dirty="0" err="1" smtClean="0"/>
              <a:t>действие</a:t>
            </a:r>
            <a:r>
              <a:rPr lang="ru-RU" dirty="0" smtClean="0"/>
              <a:t> по созданию образа.</a:t>
            </a:r>
          </a:p>
          <a:p>
            <a:r>
              <a:rPr lang="ru-RU" dirty="0" smtClean="0"/>
              <a:t>образ – слово, рисунок, схема, план.</a:t>
            </a:r>
          </a:p>
          <a:p>
            <a:r>
              <a:rPr lang="ru-RU" dirty="0" smtClean="0"/>
              <a:t>оценочное действие – Я умею! У меня получится!</a:t>
            </a:r>
          </a:p>
          <a:p>
            <a:r>
              <a:rPr lang="ru-RU" dirty="0" smtClean="0"/>
              <a:t>эмоционально-ценностная оценка – Я считаю…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Реализация </a:t>
            </a:r>
            <a:r>
              <a:rPr lang="ru-RU" sz="3600" b="1" dirty="0" err="1" smtClean="0">
                <a:solidFill>
                  <a:srgbClr val="002060"/>
                </a:solidFill>
              </a:rPr>
              <a:t>системно-деятельностного</a:t>
            </a:r>
            <a:r>
              <a:rPr lang="ru-RU" sz="3600" b="1" dirty="0" smtClean="0">
                <a:solidFill>
                  <a:srgbClr val="002060"/>
                </a:solidFill>
              </a:rPr>
              <a:t> подхода на практике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8112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1200" b="1" dirty="0" smtClean="0"/>
              <a:t> Темы уроков по ИЗО 6 класс 4 четверть</a:t>
            </a:r>
            <a:endParaRPr lang="ru-RU" sz="11200" dirty="0" smtClean="0"/>
          </a:p>
          <a:p>
            <a:pPr algn="ctr">
              <a:buNone/>
            </a:pPr>
            <a:r>
              <a:rPr lang="ru-RU" sz="11200" b="1" dirty="0" smtClean="0"/>
              <a:t>«Человек и пространство в изобразительном искусстве» (8часов)</a:t>
            </a:r>
            <a:endParaRPr lang="ru-RU" sz="11200" dirty="0" smtClean="0"/>
          </a:p>
          <a:p>
            <a:pPr marL="914400" indent="-914400">
              <a:buFont typeface="+mj-lt"/>
              <a:buAutoNum type="arabicPeriod"/>
            </a:pPr>
            <a:r>
              <a:rPr lang="ru-RU" sz="11200" b="1" dirty="0" smtClean="0">
                <a:solidFill>
                  <a:srgbClr val="C00000"/>
                </a:solidFill>
              </a:rPr>
              <a:t> Жанры в изобразительном искусстве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Изображение пространства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Правила линейной и воздушной перспективы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Пейзаж - большой мир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Пейзаж - настроение. Природа и художник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Городской пейзаж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11200" dirty="0" smtClean="0"/>
              <a:t> Выразительные возможности изобразительного искусства</a:t>
            </a:r>
          </a:p>
          <a:p>
            <a:pPr marL="514350" indent="-514350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8689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ИЗО в 6 классе</a:t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 »Жанры в изобразительном искусстве»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3600" dirty="0" smtClean="0"/>
              <a:t>урок -экскурсия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Урок изобразительного искусства является частью общего процесса обучения, поэтому он в полной мере отвечает всем </a:t>
            </a:r>
            <a:r>
              <a:rPr lang="ru-RU" dirty="0" err="1" smtClean="0"/>
              <a:t>общедидактическим</a:t>
            </a:r>
            <a:r>
              <a:rPr lang="ru-RU" dirty="0" smtClean="0"/>
              <a:t> закономерностям, но имеет и свои характерные особенности: содержанием является эстетическая действительность, выраженная языком искусства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Тип урока – комбинированный (объяснение нового материала и закрепление полученных знаний)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Организационный момент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рг момент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052736"/>
            <a:ext cx="8581460" cy="6624736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Организационный момент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Готовность учеников к уроку (их настрой на урок)</a:t>
            </a:r>
          </a:p>
          <a:p>
            <a:r>
              <a:rPr lang="ru-RU" dirty="0" smtClean="0"/>
              <a:t>Перед учениками ставиться первый вопрос по теме урока, на который они сами находят ответ, что настраивает их на получение новой информации</a:t>
            </a:r>
          </a:p>
          <a:p>
            <a:r>
              <a:rPr lang="ru-RU" dirty="0" smtClean="0"/>
              <a:t>Позиция учителя – к классу не с ответом, а с вопросом </a:t>
            </a:r>
          </a:p>
          <a:p>
            <a:r>
              <a:rPr lang="ru-RU" dirty="0" smtClean="0"/>
              <a:t>Закладывается 1й принцип СДП – </a:t>
            </a:r>
            <a:r>
              <a:rPr lang="ru-RU" i="1" dirty="0" smtClean="0"/>
              <a:t>принцип деятельности</a:t>
            </a:r>
            <a:endParaRPr lang="ru-RU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Мотивационно-целевой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этап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мотивация1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23528" y="764704"/>
            <a:ext cx="8531424" cy="6398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4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Мотивационно-целевой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Знакомство с различными жанрами</a:t>
            </a:r>
            <a:r>
              <a:rPr lang="ru-RU" dirty="0" smtClean="0"/>
              <a:t> по репродукциям</a:t>
            </a:r>
            <a:r>
              <a:rPr lang="ru-RU" dirty="0" smtClean="0"/>
              <a:t>  картин великих художников, по слайдам – развитие познавательного интереса ( усиление мотивации ребенка к познанию окружающего мира)</a:t>
            </a:r>
          </a:p>
          <a:p>
            <a:r>
              <a:rPr lang="ru-RU" dirty="0" smtClean="0"/>
              <a:t>2й </a:t>
            </a:r>
            <a:r>
              <a:rPr lang="ru-RU" i="1" dirty="0" smtClean="0"/>
              <a:t>принцип – системности</a:t>
            </a:r>
            <a:r>
              <a:rPr lang="ru-RU" dirty="0" smtClean="0"/>
              <a:t>: речь идет не только о картинах, но и об исторических </a:t>
            </a:r>
            <a:r>
              <a:rPr lang="ru-RU" dirty="0" err="1" smtClean="0"/>
              <a:t>артифаках</a:t>
            </a:r>
            <a:r>
              <a:rPr lang="ru-RU" dirty="0" smtClean="0"/>
              <a:t>, например, наскальные рисунки древних египтян, т.е. урок проходит на стыке с предметом история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err="1" smtClean="0">
                <a:solidFill>
                  <a:srgbClr val="800080"/>
                </a:solidFill>
              </a:rPr>
              <a:t>Мотивационно-целевой</a:t>
            </a:r>
            <a:r>
              <a:rPr lang="ru-RU" b="1" dirty="0" smtClean="0">
                <a:solidFill>
                  <a:srgbClr val="800080"/>
                </a:solidFill>
              </a:rPr>
              <a:t> этап</a:t>
            </a:r>
            <a:endParaRPr lang="ru-RU" b="1" dirty="0">
              <a:solidFill>
                <a:srgbClr val="800080"/>
              </a:solidFill>
            </a:endParaRPr>
          </a:p>
        </p:txBody>
      </p:sp>
      <p:pic>
        <p:nvPicPr>
          <p:cNvPr id="6" name="мотивация 2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340768"/>
            <a:ext cx="8704967" cy="5256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Принцип минимакса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Согласно </a:t>
            </a:r>
            <a:r>
              <a:rPr lang="ru-RU" dirty="0" smtClean="0"/>
              <a:t>ему дается возможность учащимся узнать максимум, но постараться довести до его сознания минимум. Максимум - может узнать. Минимум - должен освоить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Ребенок с ОВЗ не может сформулировать определение жанра, а показать на репродукциях тот или иной жанр ему по силам.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Autofit/>
          </a:bodyPr>
          <a:lstStyle/>
          <a:p>
            <a:r>
              <a:rPr lang="ru-RU" sz="3600" i="1" dirty="0" smtClean="0"/>
              <a:t>Принцип минимакса </a:t>
            </a:r>
            <a:r>
              <a:rPr lang="ru-RU" sz="3600" dirty="0" smtClean="0"/>
              <a:t>позволяет осуществить личностный подход к обучающемуся</a:t>
            </a:r>
            <a:endParaRPr lang="ru-RU" sz="3600" dirty="0"/>
          </a:p>
        </p:txBody>
      </p:sp>
      <p:pic>
        <p:nvPicPr>
          <p:cNvPr id="4" name="Содержимое 3" descr="IMG_53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7865224" cy="4968552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Поисково-исследовательский этап</a:t>
            </a:r>
            <a:br>
              <a:rPr lang="ru-RU" dirty="0" smtClean="0"/>
            </a:br>
            <a:r>
              <a:rPr lang="ru-RU" sz="3600" dirty="0" smtClean="0"/>
              <a:t>Закрепление полученных знаний на практике</a:t>
            </a:r>
            <a:endParaRPr lang="ru-RU" sz="3600" dirty="0"/>
          </a:p>
        </p:txBody>
      </p:sp>
      <p:pic>
        <p:nvPicPr>
          <p:cNvPr id="6" name="закрепление материала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484784"/>
            <a:ext cx="8708574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9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Закрепление полученных знаний на практике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Создана ситуация занимательности, когда учащиеся сначала отгадывают кроссворд, а затем складывают </a:t>
            </a:r>
            <a:r>
              <a:rPr lang="ru-RU" dirty="0" err="1" smtClean="0"/>
              <a:t>пазлы</a:t>
            </a:r>
            <a:r>
              <a:rPr lang="ru-RU" dirty="0" smtClean="0"/>
              <a:t> предложенных картин, угадывают автора и название работы, называют жанр</a:t>
            </a:r>
          </a:p>
          <a:p>
            <a:r>
              <a:rPr lang="ru-RU" dirty="0" smtClean="0"/>
              <a:t>На этом этапе учебная задача становиться задачей, решая которую, обучающиеся достигают цели, поставленные учителем вначале урока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53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842998"/>
            <a:ext cx="7920880" cy="528316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Принцип психологического комфорта и творчества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Создана доброжелательная атмосфера на уроке, никаких стрессовых ситуаций.</a:t>
            </a:r>
          </a:p>
          <a:p>
            <a:r>
              <a:rPr lang="ru-RU" dirty="0" smtClean="0"/>
              <a:t>Ученики чувствуют себя расслаблено и легко воспринимают информацию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IMG_53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89040"/>
            <a:ext cx="4320480" cy="2880320"/>
          </a:xfrm>
          <a:prstGeom prst="rect">
            <a:avLst/>
          </a:prstGeom>
        </p:spPr>
      </p:pic>
      <p:pic>
        <p:nvPicPr>
          <p:cNvPr id="5" name="Рисунок 4" descr="IMG_53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2020" y="3789040"/>
            <a:ext cx="4212468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Закрепление полученных знаний на практике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Учебная деятельность представляет собой управляемый учебный процесс</a:t>
            </a:r>
          </a:p>
          <a:p>
            <a:r>
              <a:rPr lang="ru-RU" dirty="0" smtClean="0"/>
              <a:t>Учебное действие –это действие по созданию образа, которым является собранная из </a:t>
            </a:r>
            <a:r>
              <a:rPr lang="ru-RU" dirty="0" err="1" smtClean="0"/>
              <a:t>пазлов</a:t>
            </a:r>
            <a:r>
              <a:rPr lang="ru-RU" dirty="0" smtClean="0"/>
              <a:t> картина.</a:t>
            </a:r>
          </a:p>
          <a:p>
            <a:r>
              <a:rPr lang="ru-RU" dirty="0" smtClean="0"/>
              <a:t>В заключении оценочное действие: «</a:t>
            </a:r>
            <a:r>
              <a:rPr lang="ru-RU" dirty="0" smtClean="0"/>
              <a:t>М</a:t>
            </a:r>
            <a:r>
              <a:rPr lang="ru-RU" dirty="0" smtClean="0"/>
              <a:t>ы сделали!». «У нас получилось!»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53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6024" y="404664"/>
            <a:ext cx="8748973" cy="5832648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Принцип творчества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dirty="0" smtClean="0"/>
              <a:t>Обучающимся дана возможность получить опыт совместной творческой деятельности</a:t>
            </a:r>
          </a:p>
          <a:p>
            <a:r>
              <a:rPr lang="ru-RU" dirty="0" smtClean="0"/>
              <a:t>Разработать такой алгоритм по собиранию </a:t>
            </a:r>
            <a:r>
              <a:rPr lang="ru-RU" dirty="0" err="1" smtClean="0"/>
              <a:t>пазлов</a:t>
            </a:r>
            <a:r>
              <a:rPr lang="ru-RU" dirty="0" smtClean="0"/>
              <a:t>, чтобы выполнить работу быстро, правильно, максимально используя способности каждого</a:t>
            </a:r>
          </a:p>
          <a:p>
            <a:r>
              <a:rPr lang="ru-RU" dirty="0" smtClean="0"/>
              <a:t>Решаются коммуникативные задачи урока -  работа в команде, где важна роль каждого</a:t>
            </a:r>
          </a:p>
          <a:p>
            <a:r>
              <a:rPr lang="ru-RU" dirty="0" smtClean="0"/>
              <a:t>Создана ситуация взаимодействия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800080"/>
                </a:solidFill>
              </a:rPr>
              <a:t>Контроль деятельности</a:t>
            </a:r>
            <a:endParaRPr lang="ru-RU" b="1" dirty="0">
              <a:solidFill>
                <a:srgbClr val="800080"/>
              </a:solidFill>
            </a:endParaRPr>
          </a:p>
        </p:txBody>
      </p:sp>
      <p:pic>
        <p:nvPicPr>
          <p:cNvPr id="6" name="контроль деятельности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1165820"/>
            <a:ext cx="9144000" cy="535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800080"/>
                </a:solidFill>
              </a:rPr>
              <a:t>Контроль деятельности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Происходит закрепление полученных знаний</a:t>
            </a:r>
          </a:p>
          <a:p>
            <a:r>
              <a:rPr lang="ru-RU" dirty="0" smtClean="0"/>
              <a:t>Учитель наблюдает, помогает в случае затруднений</a:t>
            </a:r>
          </a:p>
          <a:p>
            <a:r>
              <a:rPr lang="ru-RU" dirty="0" smtClean="0"/>
              <a:t>Обучающиеся осуществляют самоконтроль и взаимоконтроль, работая в группах, оказывают друг другу посильную помощь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53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8748973" cy="583264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Рефлексивно-оценочный этап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рефлексия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9511" y="1340768"/>
            <a:ext cx="8832981" cy="5184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7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Рефлексивно-оценочный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Обучающиеся сравнивают полученные картины</a:t>
            </a:r>
          </a:p>
          <a:p>
            <a:r>
              <a:rPr lang="ru-RU" dirty="0" smtClean="0"/>
              <a:t>Подводят итоги изученного материала</a:t>
            </a:r>
          </a:p>
          <a:p>
            <a:r>
              <a:rPr lang="ru-RU" dirty="0" smtClean="0"/>
              <a:t>Оценивают своё настроение к конце урока</a:t>
            </a:r>
          </a:p>
          <a:p>
            <a:r>
              <a:rPr lang="ru-RU" dirty="0" smtClean="0"/>
              <a:t>Происходит понимание обучающимися ценностей изученного материала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53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474237" cy="5649491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Применение </a:t>
            </a:r>
            <a:r>
              <a:rPr lang="ru-RU" sz="3600" b="1" dirty="0" err="1" smtClean="0">
                <a:solidFill>
                  <a:srgbClr val="002060"/>
                </a:solidFill>
              </a:rPr>
              <a:t>системно-деятельностного</a:t>
            </a:r>
            <a:r>
              <a:rPr lang="ru-RU" sz="3600" b="1" dirty="0" smtClean="0">
                <a:solidFill>
                  <a:srgbClr val="002060"/>
                </a:solidFill>
              </a:rPr>
              <a:t> подхода на уроках ИЗО </a:t>
            </a:r>
            <a:r>
              <a:rPr lang="ru-RU" sz="3600" b="1" dirty="0" smtClean="0">
                <a:solidFill>
                  <a:srgbClr val="002060"/>
                </a:solidFill>
              </a:rPr>
              <a:t>позволяет учителю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наполнить уроки новым содержанием;</a:t>
            </a:r>
          </a:p>
          <a:p>
            <a:r>
              <a:rPr lang="ru-RU" dirty="0" smtClean="0"/>
              <a:t> </a:t>
            </a:r>
            <a:r>
              <a:rPr lang="ru-RU" dirty="0" smtClean="0"/>
              <a:t>развивать творческий потенциал и любознательность </a:t>
            </a:r>
            <a:r>
              <a:rPr lang="ru-RU" dirty="0" err="1" smtClean="0"/>
              <a:t>обучащихся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идти </a:t>
            </a:r>
            <a:r>
              <a:rPr lang="ru-RU" dirty="0" smtClean="0"/>
              <a:t>в ногу со временем;</a:t>
            </a:r>
          </a:p>
          <a:p>
            <a:r>
              <a:rPr lang="ru-RU" dirty="0" smtClean="0"/>
              <a:t>формировать </a:t>
            </a:r>
            <a:r>
              <a:rPr lang="ru-RU" dirty="0" smtClean="0"/>
              <a:t>в ребенке духовно-нравственную </a:t>
            </a:r>
            <a:r>
              <a:rPr lang="ru-RU" dirty="0" smtClean="0"/>
              <a:t>личность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839</Words>
  <Application>Microsoft Office PowerPoint</Application>
  <PresentationFormat>Экран (4:3)</PresentationFormat>
  <Paragraphs>98</Paragraphs>
  <Slides>30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Понятие системно-деятельностного подхода и его цели </vt:lpstr>
      <vt:lpstr>Слайд 3</vt:lpstr>
      <vt:lpstr>Основа ФГОС - системно-деятельностный подход</vt:lpstr>
      <vt:lpstr>Главная цель уроков ИЗО при системно - деятельностном обучении – это создание условий для проявления познавательной активности обучающихся. </vt:lpstr>
      <vt:lpstr>Основные принципы  системно-деятельностного подхода</vt:lpstr>
      <vt:lpstr>Системно-деятельностный подход в рамках уроков ИЗО базируется на следующих принципах: </vt:lpstr>
      <vt:lpstr>Реализация системно-деятельностного подхода на практике</vt:lpstr>
      <vt:lpstr>Урок ИЗО в 6 классе  »Жанры в изобразительном искусстве» урок -экскурсия</vt:lpstr>
      <vt:lpstr>Организационный момент </vt:lpstr>
      <vt:lpstr>Организационный момент</vt:lpstr>
      <vt:lpstr>Мотивационно-целевой этап</vt:lpstr>
      <vt:lpstr>Мотивационно-целевой этап</vt:lpstr>
      <vt:lpstr>Мотивационно-целевой этап</vt:lpstr>
      <vt:lpstr>Принцип минимакса</vt:lpstr>
      <vt:lpstr>Принцип минимакса позволяет осуществить личностный подход к обучающемуся</vt:lpstr>
      <vt:lpstr>Поисково-исследовательский этап Закрепление полученных знаний на практике</vt:lpstr>
      <vt:lpstr>Закрепление полученных знаний на практике</vt:lpstr>
      <vt:lpstr>Слайд 19</vt:lpstr>
      <vt:lpstr>Принцип психологического комфорта и творчества</vt:lpstr>
      <vt:lpstr>Закрепление полученных знаний на практике</vt:lpstr>
      <vt:lpstr>Слайд 22</vt:lpstr>
      <vt:lpstr>Принцип творчества</vt:lpstr>
      <vt:lpstr>Контроль деятельности</vt:lpstr>
      <vt:lpstr>Контроль деятельности</vt:lpstr>
      <vt:lpstr>Слайд 26</vt:lpstr>
      <vt:lpstr>Рефлексивно-оценочный этап</vt:lpstr>
      <vt:lpstr>Рефлексивно-оценочный этап</vt:lpstr>
      <vt:lpstr>Слайд 29</vt:lpstr>
      <vt:lpstr>Применение системно-деятельностного подхода на уроках ИЗО позволяет учителю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Тоша</cp:lastModifiedBy>
  <cp:revision>62</cp:revision>
  <dcterms:created xsi:type="dcterms:W3CDTF">2014-07-03T07:22:26Z</dcterms:created>
  <dcterms:modified xsi:type="dcterms:W3CDTF">2017-08-26T14:57:40Z</dcterms:modified>
</cp:coreProperties>
</file>